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7281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Организация рационального питания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     старшеклассников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5" r="2993"/>
          <a:stretch/>
        </p:blipFill>
        <p:spPr>
          <a:xfrm>
            <a:off x="5436096" y="3933056"/>
            <a:ext cx="3393895" cy="3025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42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188640"/>
            <a:ext cx="8892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Подросток при умеренных физических</a:t>
            </a:r>
          </a:p>
          <a:p>
            <a:pPr algn="ctr"/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 нагрузках должен потреблять </a:t>
            </a:r>
          </a:p>
          <a:p>
            <a:pPr algn="ctr"/>
            <a:r>
              <a:rPr lang="ru-RU" sz="3600" b="1" i="1" u="sng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382-422 г</a:t>
            </a:r>
            <a:r>
              <a:rPr lang="ru-RU" sz="36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 усвояемых углеводов в день. </a:t>
            </a:r>
            <a:endParaRPr lang="ru-RU" sz="3600" b="1" i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2276872"/>
            <a:ext cx="60805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Избыток сладостей 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259632" y="2984758"/>
            <a:ext cx="936104" cy="588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25" y="3573015"/>
            <a:ext cx="2957314" cy="1969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>
            <a:stCxn id="3" idx="2"/>
          </p:cNvCxnSpPr>
          <p:nvPr/>
        </p:nvCxnSpPr>
        <p:spPr>
          <a:xfrm>
            <a:off x="4803944" y="2984758"/>
            <a:ext cx="0" cy="8042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24" y="3789040"/>
            <a:ext cx="3775237" cy="2592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 стрелкой 11"/>
          <p:cNvCxnSpPr/>
          <p:nvPr/>
        </p:nvCxnSpPr>
        <p:spPr>
          <a:xfrm>
            <a:off x="6948264" y="2984758"/>
            <a:ext cx="1152128" cy="5882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55" y="3652155"/>
            <a:ext cx="2596673" cy="18112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2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77533">
            <a:off x="0" y="476672"/>
            <a:ext cx="95050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В зимне-весенний период, </a:t>
            </a:r>
          </a:p>
          <a:p>
            <a:pPr algn="ctr"/>
            <a:r>
              <a:rPr lang="ru-RU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когда в рационе питания </a:t>
            </a:r>
          </a:p>
          <a:p>
            <a:pPr algn="ctr"/>
            <a:r>
              <a:rPr lang="ru-RU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наблюдается естественная нехватка витаминов, </a:t>
            </a:r>
          </a:p>
          <a:p>
            <a:pPr algn="ctr"/>
            <a:r>
              <a:rPr lang="ru-RU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нередко рекомендуют </a:t>
            </a:r>
            <a:r>
              <a:rPr lang="ru-RU" sz="4000" b="1" dirty="0" err="1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полимитаминные</a:t>
            </a:r>
            <a:r>
              <a:rPr lang="ru-RU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препараты,</a:t>
            </a:r>
          </a:p>
          <a:p>
            <a:pPr algn="ctr"/>
            <a:r>
              <a:rPr lang="ru-RU" sz="40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о</a:t>
            </a:r>
            <a:r>
              <a:rPr lang="ru-RU" sz="4000" b="1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днако делать это можно только после </a:t>
            </a:r>
          </a:p>
          <a:p>
            <a:pPr algn="ctr"/>
            <a:r>
              <a:rPr lang="ru-RU" sz="4000" b="1" u="sng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консультации с врачом!</a:t>
            </a:r>
            <a:endParaRPr lang="ru-RU" sz="4000" b="1" u="sng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2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23" y="332656"/>
            <a:ext cx="9257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 smtClean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Режим питания старшеклассника </a:t>
            </a:r>
          </a:p>
          <a:p>
            <a:pPr algn="ctr"/>
            <a:r>
              <a:rPr lang="ru-RU" sz="2400" b="1" cap="all" dirty="0" smtClean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должен включать 4-5 приемов пищи в сутки,</a:t>
            </a:r>
          </a:p>
          <a:p>
            <a:pPr algn="ctr"/>
            <a:r>
              <a:rPr lang="ru-RU" sz="2400" b="1" cap="all" dirty="0" smtClean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через 4 часа</a:t>
            </a:r>
            <a:r>
              <a:rPr lang="ru-RU" sz="2800" b="1" cap="all" dirty="0" smtClean="0">
                <a:ln w="2857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741" y="1772816"/>
            <a:ext cx="8964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Питание в школе желательно сочетать с домашним питанием,</a:t>
            </a:r>
          </a:p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тобы  рацион был однообразным или недостаточным.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первую половину дня лучше съедать продукты,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богатые животным белком,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 на ужин – молочно-растительные блюда.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52" y="3861048"/>
            <a:ext cx="8073429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Завтрак-25%,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обед – 35-40%, 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школьный завтрак (полдник) -10-15%,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ужин – 25%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383186"/>
            <a:ext cx="2088232" cy="147481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3566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6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600"/>
                            </p:stCondLst>
                            <p:childTnLst>
                              <p:par>
                                <p:cTn id="57" presetID="56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5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3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955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62562">
            <a:off x="203199" y="533999"/>
            <a:ext cx="906369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Подросток должен потреблять достаточно белка,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для чего необходимо есть такие продукты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как постное мясо, молоко, рыба, творог, 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в небольшом количестве сметану, 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сыр, сливки, сливочное масло.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Не надо забывать и о растительном масле.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Овощные и фруктовые блюда должны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быть взяты за основу,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т.к. содержат минеральные вещества, витамины, 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в овощах особенно много клетчатки и пектина,</a:t>
            </a:r>
          </a:p>
          <a:p>
            <a:pPr algn="ctr"/>
            <a:r>
              <a:rPr lang="ru-RU" sz="2400" b="1" dirty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з</a:t>
            </a:r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а счёт которых создаётся чувство насыщения, 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более того налаживается работа   кишечника</a:t>
            </a:r>
          </a:p>
          <a:p>
            <a:pPr algn="ctr"/>
            <a:r>
              <a:rPr lang="ru-RU" sz="2400" b="1" dirty="0" smtClean="0">
                <a:ln w="190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и выводятся шлаки из организма.</a:t>
            </a:r>
            <a:endParaRPr lang="ru-RU" sz="2400" b="1" dirty="0">
              <a:ln w="190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7998">
            <a:off x="6533009" y="4980036"/>
            <a:ext cx="2206898" cy="17639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1063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5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250"/>
                            </p:stCondLst>
                            <p:childTnLst>
                              <p:par>
                                <p:cTn id="4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25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25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250"/>
                            </p:stCondLst>
                            <p:childTnLst>
                              <p:par>
                                <p:cTn id="7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 tmFilter="0,0; .5, 1; 1, 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85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185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850"/>
                            </p:stCondLst>
                            <p:childTnLst>
                              <p:par>
                                <p:cTn id="112" presetID="13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155" y="404664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Правильное питание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–</a:t>
            </a:r>
          </a:p>
          <a:p>
            <a:pPr algn="ctr"/>
            <a:r>
              <a:rPr lang="ru-RU" sz="5400" b="1" spc="50" dirty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54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ажнейшее условие сохранения</a:t>
            </a:r>
          </a:p>
          <a:p>
            <a:pPr algn="ctr"/>
            <a:r>
              <a:rPr lang="ru-RU" sz="5400" b="1" spc="50" dirty="0" smtClean="0">
                <a:ln w="11430">
                  <a:noFill/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здоровья и развития в старшем школьном возрасте.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1" t="23131" r="6666" b="13125"/>
          <a:stretch/>
        </p:blipFill>
        <p:spPr>
          <a:xfrm>
            <a:off x="2267744" y="3935395"/>
            <a:ext cx="4930793" cy="26732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5434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75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-1107504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В 12-17 лет подросткам требуется значительно больше </a:t>
            </a:r>
          </a:p>
          <a:p>
            <a:pPr algn="ctr"/>
            <a:r>
              <a:rPr lang="ru-RU" sz="4800" dirty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э</a:t>
            </a:r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нергии и пластического материала для формирования</a:t>
            </a:r>
          </a:p>
          <a:p>
            <a:pPr algn="ctr"/>
            <a:r>
              <a:rPr lang="ru-RU" sz="4800" dirty="0" smtClean="0">
                <a:ln>
                  <a:solidFill>
                    <a:srgbClr val="C00000"/>
                  </a:solidFill>
                </a:ln>
                <a:solidFill>
                  <a:schemeClr val="tx2">
                    <a:lumMod val="75000"/>
                  </a:schemeClr>
                </a:solidFill>
                <a:latin typeface="Franklin Gothic Demi" pitchFamily="34" charset="0"/>
              </a:rPr>
              <a:t>новых структур, чем в любом в другом возрасте.</a:t>
            </a:r>
            <a:endParaRPr lang="ru-RU" sz="4800" dirty="0">
              <a:ln>
                <a:solidFill>
                  <a:srgbClr val="C00000"/>
                </a:solidFill>
              </a:ln>
              <a:solidFill>
                <a:schemeClr val="tx2">
                  <a:lumMod val="75000"/>
                </a:schemeClr>
              </a:solidFill>
              <a:latin typeface="Franklin Gothic Dem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083885"/>
            <a:ext cx="3384376" cy="2690286"/>
          </a:xfrm>
          <a:prstGeom prst="rect">
            <a:avLst/>
          </a:prstGeom>
          <a:effectLst>
            <a:softEdge rad="127000"/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192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7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8569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u="sng" dirty="0" smtClean="0">
                <a:latin typeface="Times New Roman" pitchFamily="18" charset="0"/>
                <a:cs typeface="Times New Roman" pitchFamily="18" charset="0"/>
              </a:rPr>
              <a:t>Белок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– питание необходимое для роста,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имунной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системы,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развития мускулатуры, увеличения силы мышц.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Белки содержатся почти во всех продуктах,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кроме сахара и жиров.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85768"/>
            <a:ext cx="3672408" cy="270475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isometricOffAxis1Right"/>
            <a:lightRig rig="threePt" dir="t"/>
          </a:scene3d>
          <a:sp3d>
            <a:bevelT w="101600" prst="riblet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789040"/>
            <a:ext cx="3533083" cy="2649812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isometricOffAxis2Lef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05886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 богаты белками :</a:t>
            </a:r>
          </a:p>
          <a:p>
            <a:pPr algn="ctr"/>
            <a:endParaRPr lang="ru-RU" sz="2800" b="1" u="sng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2" y="1222643"/>
            <a:ext cx="3129354" cy="24123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79" y="1185799"/>
            <a:ext cx="2931072" cy="23164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23" y="1141633"/>
            <a:ext cx="2820420" cy="2390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69615"/>
            <a:ext cx="3416780" cy="32230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64229"/>
            <a:ext cx="3888432" cy="3223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42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060848"/>
            <a:ext cx="504056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6600" b="1" dirty="0" smtClean="0">
                <a:ln w="38100">
                  <a:solidFill>
                    <a:schemeClr val="tx1"/>
                  </a:solidFill>
                </a:ln>
                <a:solidFill>
                  <a:srgbClr val="FFCC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ДЕФИЦИТ БЕЛКА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475656" y="3645024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4690009"/>
            <a:ext cx="2987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Нарушение функции</a:t>
            </a:r>
          </a:p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оловного мозга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644008" y="4113076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44755" y="4875196"/>
            <a:ext cx="17985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Страдает</a:t>
            </a:r>
            <a:r>
              <a:rPr lang="ru-RU" sz="3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092280" y="3933056"/>
            <a:ext cx="936104" cy="7569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41685" y="4853136"/>
            <a:ext cx="260231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Быстро </a:t>
            </a:r>
          </a:p>
          <a:p>
            <a:pPr algn="ctr"/>
            <a:r>
              <a:rPr lang="ru-RU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озникает</a:t>
            </a:r>
          </a:p>
          <a:p>
            <a:pPr algn="ctr"/>
            <a:r>
              <a:rPr lang="ru-RU" sz="28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переутомление</a:t>
            </a:r>
            <a:endParaRPr lang="ru-RU" sz="2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763688" y="1340768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1348" y="413017"/>
            <a:ext cx="2804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Снижается</a:t>
            </a:r>
          </a:p>
          <a:p>
            <a:pPr algn="ctr"/>
            <a:r>
              <a:rPr lang="ru-RU" sz="24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работоспособность</a:t>
            </a:r>
            <a:endParaRPr lang="ru-RU" sz="24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6732240" y="1340768"/>
            <a:ext cx="82809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44627" y="426840"/>
            <a:ext cx="2685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Сопротивление к </a:t>
            </a:r>
          </a:p>
          <a:p>
            <a:pPr algn="ctr"/>
            <a:r>
              <a:rPr lang="ru-RU" sz="2400" b="1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инфекциям</a:t>
            </a:r>
            <a:endParaRPr lang="ru-RU" sz="24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74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4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9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45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2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Белки животного происхождения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 рационе должны  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составлять не менее 50 % от 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общего количества белков  рациона.</a:t>
            </a:r>
          </a:p>
          <a:p>
            <a:pPr algn="ctr"/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Белки состоят  из более  простых  </a:t>
            </a:r>
          </a:p>
          <a:p>
            <a:pPr algn="ctr"/>
            <a:r>
              <a:rPr lang="ru-RU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</a:t>
            </a:r>
            <a:r>
              <a:rPr lang="ru-RU" sz="44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еществ – аминокислот.  </a:t>
            </a:r>
            <a:endParaRPr lang="ru-RU" sz="4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30" y="4446463"/>
            <a:ext cx="3527070" cy="24035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249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5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8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5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26851"/>
            <a:ext cx="3626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ЖИРЫ</a:t>
            </a:r>
            <a:endParaRPr lang="ru-RU" sz="5400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771800" y="1544018"/>
            <a:ext cx="1080120" cy="660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580112" y="1550181"/>
            <a:ext cx="936104" cy="654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9" y="2348880"/>
            <a:ext cx="3093811" cy="19603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348880"/>
            <a:ext cx="3024336" cy="2064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909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5976" y="548680"/>
            <a:ext cx="955887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Arial Black" pitchFamily="34" charset="0"/>
              </a:rPr>
              <a:t>Помимо энергетической, жиры выполняют  также важную пластическую функцию,</a:t>
            </a:r>
          </a:p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Arial Black" pitchFamily="34" charset="0"/>
              </a:rPr>
              <a:t>входя в структуры мембраны. К тому же жиры служат источником </a:t>
            </a:r>
          </a:p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Arial Black" pitchFamily="34" charset="0"/>
              </a:rPr>
              <a:t>витаминов А и Д.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429000"/>
            <a:ext cx="2683415" cy="323494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29000"/>
            <a:ext cx="2487333" cy="316835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80185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324</TotalTime>
  <Words>352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34</cp:revision>
  <dcterms:created xsi:type="dcterms:W3CDTF">2013-09-25T02:08:47Z</dcterms:created>
  <dcterms:modified xsi:type="dcterms:W3CDTF">2013-09-27T06:57:18Z</dcterms:modified>
</cp:coreProperties>
</file>